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Merriweathe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jXCRh3NMqri14PkbbfZ9Wn++8B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B65E85-B548-49F2-8A6E-7EF36099A8AC}">
  <a:tblStyle styleId="{31B65E85-B548-49F2-8A6E-7EF36099A8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2e22583b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42e22583b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42e22583b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3339d7d4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a3339d7d4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1a3339d7d4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2e22583be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42e22583be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242e22583be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9c001ac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a49c001ac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a49c001ac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c38c917ca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ac38c917ca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ac38c917ca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c023b815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a4c023b815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a4c023b815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2d66e0ab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a2d66e0ab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1a2d66e0ab9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2e22583be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2e22583be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42e22583be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96e85e5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a496e85e5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1a496e85e5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2e22583be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42e22583be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42e22583be_2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4d17a0cf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4d17a0cf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44d17a0cf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2ecc92ca6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42ecc92ca6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42ecc92ca6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49c001ac9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a49c001ac9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a49c001ac9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e5e89381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2e5e89381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2e5e89381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2e22583be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42e22583be_1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42e22583be_1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a3339d7d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a3339d7d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1a3339d7d4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2d66e0ab9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a2d66e0ab9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1a2d66e0ab9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e22583be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42e22583be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42e22583be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e22583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42e22583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242e22583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2e22583b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42e22583b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242e22583b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2e22583b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42e22583b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242e22583b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2ecc92c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2ecc92c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242ecc92c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c364bf465bd88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c364bf465bd88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9c364bf465bd88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c364bf465bd88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c364bf465bd88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9c364bf465bd88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2d66e0ab9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a2d66e0ab9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1a2d66e0ab9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c38c917c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ac38c917c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1ac38c917c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c4116d07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ac4116d07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ac4116d07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2c628381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432c62838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432c628381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504deb715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4504deb715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4504deb715_6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a2d66e0ab9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a2d66e0ab9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1a2d66e0ab9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2d66e0ab9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a2d66e0ab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a2d66e0ab9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deceddbf2d_1_4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eceddbf2d_1_47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deceddbf2d_1_470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gdeceddbf2d_1_470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gdeceddbf2d_1_470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gdeceddbf2d_1_4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eceddbf2d_1_480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gdeceddbf2d_1_480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gdeceddbf2d_1_4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deceddbf2d_1_476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deceddbf2d_1_476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8" name="Google Shape;18;gdeceddbf2d_1_4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deceddbf2d_1_435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1" name="Google Shape;21;gdeceddbf2d_1_435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gdeceddbf2d_1_435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gdeceddbf2d_1_4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deceddbf2d_1_440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6" name="Google Shape;26;gdeceddbf2d_1_440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" name="Google Shape;27;gdeceddbf2d_1_440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gdeceddbf2d_1_4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eceddbf2d_1_445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deceddbf2d_1_445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2" name="Google Shape;32;gdeceddbf2d_1_445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3" name="Google Shape;33;gdeceddbf2d_1_445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gdeceddbf2d_1_445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5" name="Google Shape;35;gdeceddbf2d_1_4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deceddbf2d_1_452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deceddbf2d_1_452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deceddbf2d_1_452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0" name="Google Shape;40;gdeceddbf2d_1_452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1" name="Google Shape;41;gdeceddbf2d_1_4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eceddbf2d_1_45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deceddbf2d_1_458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deceddbf2d_1_4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deceddbf2d_1_462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deceddbf2d_1_462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gdeceddbf2d_1_462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gdeceddbf2d_1_4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deceddbf2d_1_467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gdeceddbf2d_1_4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eceddbf2d_1_4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gdeceddbf2d_1_4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deceddbf2d_1_4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aperswithcode.com/method/transformer" TargetMode="External"/><Relationship Id="rId4" Type="http://schemas.openxmlformats.org/officeDocument/2006/relationships/hyperlink" Target="https://paperswithcode.com/method/transformer" TargetMode="External"/><Relationship Id="rId5" Type="http://schemas.openxmlformats.org/officeDocument/2006/relationships/hyperlink" Target="https://paperswithcode.com/method/transformer" TargetMode="External"/><Relationship Id="rId6" Type="http://schemas.openxmlformats.org/officeDocument/2006/relationships/hyperlink" Target="https://paperswithcode.com/method/transformer" TargetMode="External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i.org/10.1016/j.icte.2020.07.003" TargetMode="External"/><Relationship Id="rId4" Type="http://schemas.openxmlformats.org/officeDocument/2006/relationships/hyperlink" Target="https://doi.org/10.1109/ICAICA50127.2020.9182441" TargetMode="External"/><Relationship Id="rId10" Type="http://schemas.openxmlformats.org/officeDocument/2006/relationships/hyperlink" Target="https://medium.com/@raman.shinde15/image-captioning-with-flickr8k-dataset-bleu-4bcba0b52926" TargetMode="External"/><Relationship Id="rId9" Type="http://schemas.openxmlformats.org/officeDocument/2006/relationships/hyperlink" Target="https://nanonets.com/blog/ocr-with-tesseract/" TargetMode="External"/><Relationship Id="rId5" Type="http://schemas.openxmlformats.org/officeDocument/2006/relationships/hyperlink" Target="https://doi.org/10.1007/s11042-020-10037-x" TargetMode="External"/><Relationship Id="rId6" Type="http://schemas.openxmlformats.org/officeDocument/2006/relationships/hyperlink" Target="https://proceedings.neurips.cc/paper/7181-attention-is-all" TargetMode="External"/><Relationship Id="rId7" Type="http://schemas.openxmlformats.org/officeDocument/2006/relationships/hyperlink" Target="https://medium.com/@kalpeshmulye/image-captioning-using-hugging-face-vision-encoder-decoder-step-2-step-guide-part-1-495ecb05f0d5" TargetMode="External"/><Relationship Id="rId8" Type="http://schemas.openxmlformats.org/officeDocument/2006/relationships/hyperlink" Target="https://huggingface.co/blog/sentiment-analysis-python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7E9F1"/>
            </a:gs>
            <a:gs pos="43000">
              <a:srgbClr val="B6F8FC"/>
            </a:gs>
            <a:gs pos="93000">
              <a:srgbClr val="E8FCFE"/>
            </a:gs>
            <a:gs pos="100000">
              <a:srgbClr val="F6FFF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0" y="0"/>
            <a:ext cx="12189000" cy="692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0"/>
                </a:ext>
              </a:extLs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575" y="3008325"/>
            <a:ext cx="2580149" cy="25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1181750" y="2110038"/>
            <a:ext cx="4215300" cy="33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Presented by 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Devtanu Misra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(510519009)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4"/>
                </a:ext>
              </a:extLs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Anish De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(510519010)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Ahel Das Chatterjee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(510519028)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Malay Gain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(510519033)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13"/>
                </a:ext>
              </a:extLs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Sounak Majumder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(510519068)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  <a:extLst>
                <a:ext uri="http://customooxmlschemas.google.com/">
                  <go:slidesCustomData xmlns:go="http://customooxmlschemas.google.com/" textRoundtripDataId="16"/>
                </a:ext>
              </a:extLst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Sayak Rana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(510519108)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753450" y="5851925"/>
            <a:ext cx="102348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erriweather"/>
                <a:ea typeface="Merriweather"/>
                <a:cs typeface="Merriweather"/>
                <a:sym typeface="Merriweather"/>
              </a:rPr>
              <a:t>Department of Computer Science &amp; Technology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7134775" y="1869225"/>
            <a:ext cx="3382800" cy="11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Under the guidance of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Merriweather"/>
                <a:ea typeface="Merriweather"/>
                <a:cs typeface="Merriweather"/>
                <a:sym typeface="Merriweather"/>
              </a:rPr>
              <a:t>Dr. Jaya Sil</a:t>
            </a:r>
            <a:endParaRPr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889500" y="215275"/>
            <a:ext cx="10410000" cy="147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200">
                <a:latin typeface="Merriweather"/>
                <a:ea typeface="Merriweather"/>
                <a:cs typeface="Merriweather"/>
                <a:sym typeface="Merriweather"/>
              </a:rPr>
              <a:t>Twitter Image and Text Data Analysis for identifying Derogatory Posts</a:t>
            </a:r>
            <a:endParaRPr sz="2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2e22583be_2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242e22583be_2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42e22583be_2_0"/>
          <p:cNvSpPr txBox="1"/>
          <p:nvPr/>
        </p:nvSpPr>
        <p:spPr>
          <a:xfrm>
            <a:off x="428700" y="185725"/>
            <a:ext cx="822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INITIAL DATASET : SENTWEET VERSION 1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63" name="Google Shape;163;g242e22583be_2_0"/>
          <p:cNvSpPr txBox="1"/>
          <p:nvPr/>
        </p:nvSpPr>
        <p:spPr>
          <a:xfrm>
            <a:off x="465800" y="953925"/>
            <a:ext cx="682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4" name="Google Shape;164;g242e22583b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2825"/>
            <a:ext cx="11887198" cy="101420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42e22583be_2_0"/>
          <p:cNvSpPr txBox="1"/>
          <p:nvPr/>
        </p:nvSpPr>
        <p:spPr>
          <a:xfrm>
            <a:off x="5831475" y="2200375"/>
            <a:ext cx="5889300" cy="387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Here’s the description of the first version of dataset: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POST_ID: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unique ID associated with each post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POST_LINK: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Twitter post link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Text: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caption obtained from the post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Text Type: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Could be Caption, Image OCR or Image Caption.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MEDIA_URL: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url where the associated media files are hosted.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Language: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English and Hindi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Hate Speech, Profane, Targeted Insult, Sentiment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Manually annotated classes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Derogatory: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Target class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g242e22583be_2_0"/>
          <p:cNvPicPr preferRelativeResize="0"/>
          <p:nvPr/>
        </p:nvPicPr>
        <p:blipFill rotWithShape="1">
          <a:blip r:embed="rId4">
            <a:alphaModFix/>
          </a:blip>
          <a:srcRect b="0" l="0" r="27457" t="18719"/>
          <a:stretch/>
        </p:blipFill>
        <p:spPr>
          <a:xfrm>
            <a:off x="977663" y="1923152"/>
            <a:ext cx="4445226" cy="33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2e22583be_2_0"/>
          <p:cNvSpPr txBox="1"/>
          <p:nvPr/>
        </p:nvSpPr>
        <p:spPr>
          <a:xfrm>
            <a:off x="1091750" y="5342875"/>
            <a:ext cx="433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Image Caption: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man is crying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Image OCR: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Slavery is an open market in parts in Africa &amp; Saudi Arabia for Islam. Muslims sell blacks for $200 at open slave markets. The media is silent, because… Islamophobia.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3339d7d4f_0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1a3339d7d4f_0_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a3339d7d4f_0_14"/>
          <p:cNvSpPr txBox="1"/>
          <p:nvPr/>
        </p:nvSpPr>
        <p:spPr>
          <a:xfrm>
            <a:off x="428700" y="18572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DATASET PREPARATION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6" name="Google Shape;176;g1a3339d7d4f_0_14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1a3339d7d4f_0_14"/>
          <p:cNvSpPr txBox="1"/>
          <p:nvPr/>
        </p:nvSpPr>
        <p:spPr>
          <a:xfrm>
            <a:off x="428700" y="1104750"/>
            <a:ext cx="77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8" name="Google Shape;178;g1a3339d7d4f_0_14"/>
          <p:cNvSpPr txBox="1"/>
          <p:nvPr/>
        </p:nvSpPr>
        <p:spPr>
          <a:xfrm>
            <a:off x="309250" y="850800"/>
            <a:ext cx="5672400" cy="515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Here’s how we prepared our dataset: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❏"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scrapped </a:t>
            </a: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using T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witter APIs</a:t>
            </a: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provided by Twitter Developer Account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For the image instance we passed the image portion to the model and for the text instance we concatenated all the text caption with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image caption and image ocr.</a:t>
            </a:r>
            <a:endParaRPr b="1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❏"/>
            </a:pP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Manually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annotated</a:t>
            </a: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posts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as derogatory or not.</a:t>
            </a:r>
            <a:endParaRPr b="1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❏"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downloaded in a single folder using the media url extracted in previous step.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❏"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 and models for extracting 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OCR and image captions</a:t>
            </a: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were run on the files in this folder.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Added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synthetic data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balance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the dataset with derogatory texts and images.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"/>
              <a:buChar char="❏"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 data points</a:t>
            </a: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our dataset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g1a3339d7d4f_0_14"/>
          <p:cNvPicPr preferRelativeResize="0"/>
          <p:nvPr/>
        </p:nvPicPr>
        <p:blipFill rotWithShape="1">
          <a:blip r:embed="rId3">
            <a:alphaModFix/>
          </a:blip>
          <a:srcRect b="0" l="22758" r="30269" t="25166"/>
          <a:stretch/>
        </p:blipFill>
        <p:spPr>
          <a:xfrm>
            <a:off x="6130350" y="858875"/>
            <a:ext cx="5738750" cy="514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e22583be_2_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242e22583be_2_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42e22583be_2_14"/>
          <p:cNvSpPr txBox="1"/>
          <p:nvPr/>
        </p:nvSpPr>
        <p:spPr>
          <a:xfrm>
            <a:off x="428700" y="185725"/>
            <a:ext cx="676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PREPROCESSING THE DATASET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88" name="Google Shape;188;g242e22583be_2_14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g242e22583be_2_14"/>
          <p:cNvSpPr txBox="1"/>
          <p:nvPr/>
        </p:nvSpPr>
        <p:spPr>
          <a:xfrm>
            <a:off x="465800" y="953925"/>
            <a:ext cx="682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g242e22583be_2_14"/>
          <p:cNvSpPr txBox="1"/>
          <p:nvPr/>
        </p:nvSpPr>
        <p:spPr>
          <a:xfrm>
            <a:off x="695625" y="1369425"/>
            <a:ext cx="5443500" cy="541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Here’s the steps we followed to create the final version: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Combine the texts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from the rows having same ID.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Tokenize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text column in each row.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example, “This is bad business” becomes “This”, “is”, “bad”, “business”.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Remove stopwords,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like “a”, “an”, “the”, “you”, etc.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Stopwords are those words which are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used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too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frequently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in a language and are usually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ignored by search engines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while searching for results.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example, “This”, “is”, “bad”, “business” becomes “bad”, “business”.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 these tokens for predicting the class “Derogatory”.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g242e22583be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925" y="2460026"/>
            <a:ext cx="5443376" cy="2160399"/>
          </a:xfrm>
          <a:prstGeom prst="rect">
            <a:avLst/>
          </a:prstGeom>
          <a:noFill/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9c001ac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1a49c001ac9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a49c001ac9_0_0"/>
          <p:cNvSpPr txBox="1"/>
          <p:nvPr/>
        </p:nvSpPr>
        <p:spPr>
          <a:xfrm>
            <a:off x="428700" y="18572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FINAL DATASET: SENTWEET VERSION 2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0" name="Google Shape;200;g1a49c001ac9_0_0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g1a49c001ac9_0_0"/>
          <p:cNvSpPr txBox="1"/>
          <p:nvPr/>
        </p:nvSpPr>
        <p:spPr>
          <a:xfrm>
            <a:off x="428700" y="1104750"/>
            <a:ext cx="77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2" name="Google Shape;202;g1a49c001ac9_0_0"/>
          <p:cNvSpPr txBox="1"/>
          <p:nvPr/>
        </p:nvSpPr>
        <p:spPr>
          <a:xfrm>
            <a:off x="5822650" y="2237100"/>
            <a:ext cx="4956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Here’s how we prepared our dataset: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❏"/>
            </a:pPr>
            <a:r>
              <a:rPr b="1" i="0" lang="en-US" sz="20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actual post texts, along with hashtags, emojis, etc concatenated with image captio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n, OCR of the image associated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with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the post.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❏"/>
            </a:pP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IMAGES_ID 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Contains file name of the image associated with the post downloaded in a specific folder.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❏"/>
            </a:pP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Derogatory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Whether the post is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carrying some negative sentiment or profane or hate speech or targeted insult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Might be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 or NO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g1a49c001a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" y="930775"/>
            <a:ext cx="119824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a49c001ac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875" y="2237100"/>
            <a:ext cx="3295176" cy="3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a49c001ac9_0_0"/>
          <p:cNvSpPr txBox="1"/>
          <p:nvPr/>
        </p:nvSpPr>
        <p:spPr>
          <a:xfrm>
            <a:off x="889863" y="6116100"/>
            <a:ext cx="329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sounak_images 7.jpg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c38c917ca_1_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g1ac38c917ca_1_26"/>
          <p:cNvSpPr txBox="1"/>
          <p:nvPr/>
        </p:nvSpPr>
        <p:spPr>
          <a:xfrm>
            <a:off x="290600" y="130775"/>
            <a:ext cx="621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MAGE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OCR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3" name="Google Shape;213;g1ac38c917ca_1_26"/>
          <p:cNvSpPr txBox="1"/>
          <p:nvPr/>
        </p:nvSpPr>
        <p:spPr>
          <a:xfrm>
            <a:off x="656950" y="1047125"/>
            <a:ext cx="51528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Pytesseract tool has been used for converting image-text to text.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can read all image types including jpeg, png, gif, bmp, tiff, and others.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unicode (UTF-8) support, and can recognize more than 100 languages "out of the box".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Pytesseract is actually a wrapper class or a package for Google’s Tesseract-OCR Engine.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Based on LSTM neural network.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g1ac38c917ca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750" y="1271175"/>
            <a:ext cx="6218699" cy="3967626"/>
          </a:xfrm>
          <a:prstGeom prst="rect">
            <a:avLst/>
          </a:prstGeom>
          <a:noFill/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4c023b815_3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1a4c023b815_3_8"/>
          <p:cNvSpPr txBox="1"/>
          <p:nvPr/>
        </p:nvSpPr>
        <p:spPr>
          <a:xfrm>
            <a:off x="447000" y="890350"/>
            <a:ext cx="53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Image Input: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g1a4c023b815_3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00" y="1719200"/>
            <a:ext cx="4785249" cy="43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a4c023b815_3_8"/>
          <p:cNvSpPr txBox="1"/>
          <p:nvPr/>
        </p:nvSpPr>
        <p:spPr>
          <a:xfrm>
            <a:off x="6710500" y="890350"/>
            <a:ext cx="531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OCR Output from Model: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g1a4c023b815_3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175" y="1808475"/>
            <a:ext cx="4699425" cy="42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a4c023b815_3_8"/>
          <p:cNvSpPr txBox="1"/>
          <p:nvPr/>
        </p:nvSpPr>
        <p:spPr>
          <a:xfrm>
            <a:off x="135000" y="0"/>
            <a:ext cx="769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IMAGE OCR - EXAMPLE</a:t>
            </a:r>
            <a:endParaRPr b="1" sz="32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2d66e0ab9_0_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1a2d66e0ab9_0_13"/>
          <p:cNvSpPr txBox="1"/>
          <p:nvPr/>
        </p:nvSpPr>
        <p:spPr>
          <a:xfrm>
            <a:off x="332575" y="85250"/>
            <a:ext cx="621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IMAGE CAPTIONING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3" name="Google Shape;233;g1a2d66e0ab9_0_13"/>
          <p:cNvSpPr txBox="1"/>
          <p:nvPr/>
        </p:nvSpPr>
        <p:spPr>
          <a:xfrm>
            <a:off x="522450" y="904525"/>
            <a:ext cx="53502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is the process of generating textual description of an image.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We are basically using a pre-trained (already trained on some dataset) Image Captioning Model, namely ViT-Roberta model as a pipeline.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After that we are finetuning it with the Flickr Dataset and lastly testing it with the images extracted from twitter posts and generating respective captions.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4" name="Google Shape;234;g1a2d66e0ab9_0_13"/>
          <p:cNvGrpSpPr/>
          <p:nvPr/>
        </p:nvGrpSpPr>
        <p:grpSpPr>
          <a:xfrm>
            <a:off x="6123350" y="300638"/>
            <a:ext cx="6583113" cy="6206675"/>
            <a:chOff x="6123350" y="300638"/>
            <a:chExt cx="6583113" cy="6206675"/>
          </a:xfrm>
        </p:grpSpPr>
        <p:sp>
          <p:nvSpPr>
            <p:cNvPr id="235" name="Google Shape;235;g1a2d66e0ab9_0_13"/>
            <p:cNvSpPr txBox="1"/>
            <p:nvPr/>
          </p:nvSpPr>
          <p:spPr>
            <a:xfrm>
              <a:off x="7562963" y="3121188"/>
              <a:ext cx="514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a2d66e0ab9_0_13"/>
            <p:cNvSpPr txBox="1"/>
            <p:nvPr/>
          </p:nvSpPr>
          <p:spPr>
            <a:xfrm>
              <a:off x="6123350" y="300638"/>
              <a:ext cx="531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Sample Image Input:</a:t>
              </a:r>
              <a:endParaRPr b="1" sz="1800"/>
            </a:p>
          </p:txBody>
        </p:sp>
        <p:pic>
          <p:nvPicPr>
            <p:cNvPr id="237" name="Google Shape;237;g1a2d66e0ab9_0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6800" y="762338"/>
              <a:ext cx="3430899" cy="34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g1a2d66e0ab9_0_13"/>
            <p:cNvSpPr txBox="1"/>
            <p:nvPr/>
          </p:nvSpPr>
          <p:spPr>
            <a:xfrm>
              <a:off x="6123350" y="4187938"/>
              <a:ext cx="531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Sample Output from Model:</a:t>
              </a:r>
              <a:endParaRPr b="1" sz="1800"/>
            </a:p>
          </p:txBody>
        </p:sp>
        <p:pic>
          <p:nvPicPr>
            <p:cNvPr id="239" name="Google Shape;239;g1a2d66e0ab9_0_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42924" y="4803550"/>
              <a:ext cx="5882850" cy="105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g1a2d66e0ab9_0_13"/>
            <p:cNvSpPr txBox="1"/>
            <p:nvPr/>
          </p:nvSpPr>
          <p:spPr>
            <a:xfrm>
              <a:off x="6242937" y="6014713"/>
              <a:ext cx="4605300" cy="492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a man in a suit with a microphone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2e22583be_1_2"/>
          <p:cNvSpPr txBox="1"/>
          <p:nvPr>
            <p:ph idx="12" type="sldNum"/>
          </p:nvPr>
        </p:nvSpPr>
        <p:spPr>
          <a:xfrm>
            <a:off x="11296610" y="6011145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g242e22583be_1_2"/>
          <p:cNvSpPr txBox="1"/>
          <p:nvPr/>
        </p:nvSpPr>
        <p:spPr>
          <a:xfrm>
            <a:off x="6359400" y="2480444"/>
            <a:ext cx="53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42e22583be_1_2"/>
          <p:cNvSpPr/>
          <p:nvPr/>
        </p:nvSpPr>
        <p:spPr>
          <a:xfrm>
            <a:off x="666625" y="1497181"/>
            <a:ext cx="1932000" cy="1165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Pretrained Image Captioning (ViT-Roberta) Model</a:t>
            </a:r>
            <a:endParaRPr b="1"/>
          </a:p>
        </p:txBody>
      </p:sp>
      <p:sp>
        <p:nvSpPr>
          <p:cNvPr id="249" name="Google Shape;249;g242e22583be_1_2"/>
          <p:cNvSpPr/>
          <p:nvPr/>
        </p:nvSpPr>
        <p:spPr>
          <a:xfrm>
            <a:off x="3392613" y="1497181"/>
            <a:ext cx="1932000" cy="1165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Finetuning using Flickr Dataset</a:t>
            </a:r>
            <a:endParaRPr b="1"/>
          </a:p>
        </p:txBody>
      </p:sp>
      <p:sp>
        <p:nvSpPr>
          <p:cNvPr id="250" name="Google Shape;250;g242e22583be_1_2"/>
          <p:cNvSpPr/>
          <p:nvPr/>
        </p:nvSpPr>
        <p:spPr>
          <a:xfrm>
            <a:off x="6118625" y="1497181"/>
            <a:ext cx="1932000" cy="1165200"/>
          </a:xfrm>
          <a:prstGeom prst="roundRect">
            <a:avLst>
              <a:gd fmla="val 16667" name="adj"/>
            </a:avLst>
          </a:prstGeom>
          <a:solidFill>
            <a:srgbClr val="D3FF9B"/>
          </a:solidFill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Twitter image dataset</a:t>
            </a:r>
            <a:endParaRPr b="1"/>
          </a:p>
        </p:txBody>
      </p:sp>
      <p:sp>
        <p:nvSpPr>
          <p:cNvPr id="251" name="Google Shape;251;g242e22583be_1_2"/>
          <p:cNvSpPr/>
          <p:nvPr/>
        </p:nvSpPr>
        <p:spPr>
          <a:xfrm>
            <a:off x="8844625" y="1497181"/>
            <a:ext cx="1932000" cy="1165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Generate Captions</a:t>
            </a:r>
            <a:endParaRPr b="1"/>
          </a:p>
        </p:txBody>
      </p:sp>
      <p:cxnSp>
        <p:nvCxnSpPr>
          <p:cNvPr id="252" name="Google Shape;252;g242e22583be_1_2"/>
          <p:cNvCxnSpPr>
            <a:stCxn id="248" idx="3"/>
            <a:endCxn id="249" idx="1"/>
          </p:cNvCxnSpPr>
          <p:nvPr/>
        </p:nvCxnSpPr>
        <p:spPr>
          <a:xfrm>
            <a:off x="2598625" y="2079781"/>
            <a:ext cx="79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g242e22583be_1_2"/>
          <p:cNvCxnSpPr>
            <a:stCxn id="249" idx="3"/>
            <a:endCxn id="250" idx="1"/>
          </p:cNvCxnSpPr>
          <p:nvPr/>
        </p:nvCxnSpPr>
        <p:spPr>
          <a:xfrm>
            <a:off x="5324613" y="2079781"/>
            <a:ext cx="79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g242e22583be_1_2"/>
          <p:cNvCxnSpPr>
            <a:stCxn id="250" idx="3"/>
            <a:endCxn id="251" idx="1"/>
          </p:cNvCxnSpPr>
          <p:nvPr/>
        </p:nvCxnSpPr>
        <p:spPr>
          <a:xfrm>
            <a:off x="8050625" y="2079781"/>
            <a:ext cx="79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g242e22583be_1_2"/>
          <p:cNvSpPr txBox="1"/>
          <p:nvPr/>
        </p:nvSpPr>
        <p:spPr>
          <a:xfrm>
            <a:off x="332575" y="85250"/>
            <a:ext cx="621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IMAGE CAPTIONING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56" name="Google Shape;256;g242e22583be_1_2"/>
          <p:cNvSpPr txBox="1"/>
          <p:nvPr/>
        </p:nvSpPr>
        <p:spPr>
          <a:xfrm>
            <a:off x="666625" y="3298063"/>
            <a:ext cx="1073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ViT Roberta model is a state-of-the-art language model that combines the transformer architecture of BERT with the vision transformer architecture.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It has achieved top performance on a wide range of natural language processing tasks, including question answering, sentiment analysis, and language modeling, image captioning.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496e85e5b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1a496e85e5b_0_0"/>
          <p:cNvSpPr txBox="1"/>
          <p:nvPr/>
        </p:nvSpPr>
        <p:spPr>
          <a:xfrm>
            <a:off x="445500" y="301275"/>
            <a:ext cx="634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RANSFORMERS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g1a496e85e5b_0_0"/>
          <p:cNvSpPr txBox="1"/>
          <p:nvPr/>
        </p:nvSpPr>
        <p:spPr>
          <a:xfrm>
            <a:off x="810000" y="1304600"/>
            <a:ext cx="721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transformer is a deep learning model that adopts the mechanism of self-attention, differentially weighting the significance of each part of the input data.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g1a496e85e5b_0_0"/>
          <p:cNvSpPr txBox="1"/>
          <p:nvPr/>
        </p:nvSpPr>
        <p:spPr>
          <a:xfrm>
            <a:off x="810000" y="2677225"/>
            <a:ext cx="72132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❏"/>
            </a:pPr>
            <a:r>
              <a:rPr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Non-sequential - Transformers process sentences as whole.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❏"/>
            </a:pPr>
            <a:r>
              <a:rPr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attention - Used to find similarity scores between words in a sentence.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❏"/>
            </a:pPr>
            <a:r>
              <a:rPr i="0" lang="en-US" sz="2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Brings to power of bidirectional RNNs to get past and future data.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g1a496e85e5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975" y="827400"/>
            <a:ext cx="3517127" cy="4955951"/>
          </a:xfrm>
          <a:prstGeom prst="rect">
            <a:avLst/>
          </a:prstGeom>
          <a:noFill/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2e22583be_2_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242e22583be_2_27"/>
          <p:cNvSpPr txBox="1"/>
          <p:nvPr/>
        </p:nvSpPr>
        <p:spPr>
          <a:xfrm>
            <a:off x="445500" y="301275"/>
            <a:ext cx="634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POSITIONAL ENCODERS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74" name="Google Shape;274;g242e22583be_2_27"/>
          <p:cNvSpPr txBox="1"/>
          <p:nvPr/>
        </p:nvSpPr>
        <p:spPr>
          <a:xfrm>
            <a:off x="3018150" y="1319125"/>
            <a:ext cx="615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Vector that gives context based on position of word in sentence.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5" name="Google Shape;275;g242e22583be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00" y="2521775"/>
            <a:ext cx="7512175" cy="35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4d17a0cf4_1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g244d17a0cf4_1_0"/>
          <p:cNvSpPr txBox="1"/>
          <p:nvPr/>
        </p:nvSpPr>
        <p:spPr>
          <a:xfrm>
            <a:off x="470824" y="705275"/>
            <a:ext cx="645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CONTENTS</a:t>
            </a:r>
            <a:endParaRPr b="1" sz="32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1" name="Google Shape;81;g244d17a0cf4_1_0"/>
          <p:cNvPicPr preferRelativeResize="0"/>
          <p:nvPr/>
        </p:nvPicPr>
        <p:blipFill rotWithShape="1">
          <a:blip r:embed="rId3">
            <a:alphaModFix/>
          </a:blip>
          <a:srcRect b="-1749" l="920" r="-919" t="1750"/>
          <a:stretch/>
        </p:blipFill>
        <p:spPr>
          <a:xfrm>
            <a:off x="2496600" y="1561775"/>
            <a:ext cx="83058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ecc92ca6_0_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242ecc92ca6_0_16"/>
          <p:cNvSpPr txBox="1"/>
          <p:nvPr/>
        </p:nvSpPr>
        <p:spPr>
          <a:xfrm>
            <a:off x="445500" y="301275"/>
            <a:ext cx="711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BACKGROUND MODELS USED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g242ecc92ca6_0_16"/>
          <p:cNvSpPr txBox="1"/>
          <p:nvPr/>
        </p:nvSpPr>
        <p:spPr>
          <a:xfrm>
            <a:off x="810000" y="1335350"/>
            <a:ext cx="59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background models used for this project are 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g242ecc92ca6_0_16"/>
          <p:cNvSpPr txBox="1"/>
          <p:nvPr/>
        </p:nvSpPr>
        <p:spPr>
          <a:xfrm>
            <a:off x="810000" y="2397025"/>
            <a:ext cx="5556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BERT model and its variations.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Vision Transformer.</a:t>
            </a:r>
            <a:endParaRPr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g242ecc92ca6_0_16"/>
          <p:cNvSpPr txBox="1"/>
          <p:nvPr/>
        </p:nvSpPr>
        <p:spPr>
          <a:xfrm>
            <a:off x="918000" y="4052700"/>
            <a:ext cx="600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Some variations of BERT model like ALBERT, ROBERTA, DISTILBERT and variation of VIT model like BEIT model have been used for comparison.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g242ecc92ca6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650" y="908400"/>
            <a:ext cx="3020950" cy="20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42ecc92ca6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949" y="3428425"/>
            <a:ext cx="3092350" cy="20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49c001ac9_2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1a49c001ac9_2_0"/>
          <p:cNvSpPr txBox="1"/>
          <p:nvPr/>
        </p:nvSpPr>
        <p:spPr>
          <a:xfrm>
            <a:off x="707375" y="467975"/>
            <a:ext cx="614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ERT MODEL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95" name="Google Shape;295;g1a49c001ac9_2_0"/>
          <p:cNvSpPr txBox="1"/>
          <p:nvPr/>
        </p:nvSpPr>
        <p:spPr>
          <a:xfrm>
            <a:off x="707375" y="1519150"/>
            <a:ext cx="59751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Bidirectional Encoder Representations from Transformers.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Bidirectional Context: BERT is designed to understand the meaning of a word within the context of both its preceding and succeeding words.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❏"/>
            </a:pPr>
            <a:r>
              <a:rPr i="0" lang="en-US" sz="1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Pretraining on Large Corpus: BERT is pretrained on a large corpus of unlabeled text data, such as Wikipedia articles or books.</a:t>
            </a:r>
            <a:endParaRPr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Masked Language Model (MLM): It randomly masks out some words in the input text, and the model's task is to predict the masked words based on the surrounding context.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6" name="Google Shape;296;g1a49c001ac9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3350" y="1638800"/>
            <a:ext cx="4807200" cy="4332100"/>
          </a:xfrm>
          <a:prstGeom prst="rect">
            <a:avLst/>
          </a:prstGeom>
          <a:noFill/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e5e89381c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22e5e89381c_0_0"/>
          <p:cNvSpPr txBox="1"/>
          <p:nvPr/>
        </p:nvSpPr>
        <p:spPr>
          <a:xfrm>
            <a:off x="789275" y="467975"/>
            <a:ext cx="614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VIT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M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ODEL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04" name="Google Shape;304;g22e5e89381c_0_0"/>
          <p:cNvSpPr txBox="1"/>
          <p:nvPr/>
        </p:nvSpPr>
        <p:spPr>
          <a:xfrm>
            <a:off x="918075" y="1337300"/>
            <a:ext cx="684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highlight>
                <a:srgbClr val="1314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highlight>
                <a:srgbClr val="13141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2e5e89381c_0_0"/>
          <p:cNvSpPr txBox="1"/>
          <p:nvPr/>
        </p:nvSpPr>
        <p:spPr>
          <a:xfrm>
            <a:off x="789275" y="1489500"/>
            <a:ext cx="50562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Vision Transformer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or </a:t>
            </a: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ViT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, is a model for image classification that employs a</a:t>
            </a:r>
            <a:r>
              <a:rPr lang="en-US" sz="19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-US" sz="19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Transformer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-like architecture over patches of the image. 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An image is split into fixed-size patches, each of them are then linearly embedded, position embeddings are added, and the resulting sequence of vectors is fed to a standard</a:t>
            </a:r>
            <a:r>
              <a:rPr lang="en-US" sz="19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 </a:t>
            </a:r>
            <a:r>
              <a:rPr lang="en-US" sz="19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Transformer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 encoder.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In order to perform classification, the standard approach of adding an extra learnable “classification token” to the sequence is used.</a:t>
            </a:r>
            <a:endParaRPr i="0" sz="19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g22e5e89381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1750" y="1279350"/>
            <a:ext cx="5656034" cy="429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2e22583be_1_1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242e22583be_1_143"/>
          <p:cNvSpPr txBox="1"/>
          <p:nvPr/>
        </p:nvSpPr>
        <p:spPr>
          <a:xfrm>
            <a:off x="234625" y="320500"/>
            <a:ext cx="887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CROSS MODAL ATTENTION LAYERS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14" name="Google Shape;314;g242e22583be_1_143"/>
          <p:cNvSpPr txBox="1"/>
          <p:nvPr/>
        </p:nvSpPr>
        <p:spPr>
          <a:xfrm>
            <a:off x="918075" y="1337300"/>
            <a:ext cx="684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highlight>
                <a:srgbClr val="1314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highlight>
                <a:srgbClr val="13141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242e22583be_1_143"/>
          <p:cNvSpPr txBox="1"/>
          <p:nvPr/>
        </p:nvSpPr>
        <p:spPr>
          <a:xfrm>
            <a:off x="7142650" y="839350"/>
            <a:ext cx="49398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Cross-attention is a technique used in transformer-based models to combine information from two different modalities, such as text and image.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Steps in cross attention: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Query and Key Generation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Calculate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Attention Scores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Compute Attention Weights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Residual Connection and Linear Layer: The attended tensor x2 attended is added to the input tensor x1 using a residual connection.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Output of the residual connection is passed through a linear layer to generate the final output tensor out.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g242e22583be_1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435" y="4999213"/>
            <a:ext cx="2089150" cy="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42e22583be_1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575" y="5580474"/>
            <a:ext cx="3334825" cy="127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42e22583be_1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75" y="1337300"/>
            <a:ext cx="6501324" cy="4732482"/>
          </a:xfrm>
          <a:prstGeom prst="rect">
            <a:avLst/>
          </a:prstGeom>
          <a:noFill/>
          <a:ln cap="flat" cmpd="sng" w="38100">
            <a:solidFill>
              <a:srgbClr val="87E9F1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3339d7d4f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1a3339d7d4f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a3339d7d4f_0_0"/>
          <p:cNvSpPr txBox="1"/>
          <p:nvPr/>
        </p:nvSpPr>
        <p:spPr>
          <a:xfrm>
            <a:off x="572900" y="94775"/>
            <a:ext cx="793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ROPOSED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W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ORK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- 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ARCHITECTURE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7" name="Google Shape;327;g1a3339d7d4f_0_0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g1a3339d7d4f_0_0"/>
          <p:cNvSpPr txBox="1"/>
          <p:nvPr/>
        </p:nvSpPr>
        <p:spPr>
          <a:xfrm>
            <a:off x="428700" y="1104750"/>
            <a:ext cx="77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9" name="Google Shape;329;g1a3339d7d4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00" y="862825"/>
            <a:ext cx="10723702" cy="559746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a3339d7d4f_0_0"/>
          <p:cNvSpPr/>
          <p:nvPr/>
        </p:nvSpPr>
        <p:spPr>
          <a:xfrm>
            <a:off x="9701275" y="5817425"/>
            <a:ext cx="397500" cy="4002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E9F1"/>
              </a:solidFill>
            </a:endParaRPr>
          </a:p>
        </p:txBody>
      </p:sp>
      <p:sp>
        <p:nvSpPr>
          <p:cNvPr id="331" name="Google Shape;331;g1a3339d7d4f_0_0"/>
          <p:cNvSpPr/>
          <p:nvPr/>
        </p:nvSpPr>
        <p:spPr>
          <a:xfrm>
            <a:off x="10839675" y="5817425"/>
            <a:ext cx="397500" cy="4002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g1a3339d7d4f_0_0"/>
          <p:cNvCxnSpPr>
            <a:endCxn id="330" idx="7"/>
          </p:cNvCxnSpPr>
          <p:nvPr/>
        </p:nvCxnSpPr>
        <p:spPr>
          <a:xfrm flipH="1">
            <a:off x="10040562" y="5289233"/>
            <a:ext cx="27870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1a3339d7d4f_0_0"/>
          <p:cNvCxnSpPr>
            <a:endCxn id="331" idx="0"/>
          </p:cNvCxnSpPr>
          <p:nvPr/>
        </p:nvCxnSpPr>
        <p:spPr>
          <a:xfrm>
            <a:off x="10672425" y="5289125"/>
            <a:ext cx="366000" cy="5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g1a3339d7d4f_0_0"/>
          <p:cNvSpPr txBox="1"/>
          <p:nvPr/>
        </p:nvSpPr>
        <p:spPr>
          <a:xfrm>
            <a:off x="9672225" y="5817425"/>
            <a:ext cx="23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Yes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g1a3339d7d4f_0_0"/>
          <p:cNvSpPr txBox="1"/>
          <p:nvPr/>
        </p:nvSpPr>
        <p:spPr>
          <a:xfrm>
            <a:off x="10839675" y="5817425"/>
            <a:ext cx="12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2d66e0ab9_1_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g1a2d66e0ab9_1_12"/>
          <p:cNvSpPr txBox="1"/>
          <p:nvPr/>
        </p:nvSpPr>
        <p:spPr>
          <a:xfrm>
            <a:off x="108000" y="185725"/>
            <a:ext cx="118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COMPARISON OF DIFFERENT VARIATIONS OF BERT &amp; VIT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343" name="Google Shape;343;g1a2d66e0ab9_1_12"/>
          <p:cNvGraphicFramePr/>
          <p:nvPr/>
        </p:nvGraphicFramePr>
        <p:xfrm>
          <a:off x="952500" y="196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{31B65E85-B548-49F2-8A6E-7EF36099A8AC}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Accuracy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Precision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Recall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F1 Score</a:t>
                      </a:r>
                      <a:endParaRPr b="1" sz="2000"/>
                    </a:p>
                  </a:txBody>
                  <a:tcPr marT="91425" marB="91425" marR="91425" marL="91425" anchor="ctr"/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BERT + VIT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0.88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0.85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AlBERT + VIT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0.85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0.82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0.84</a:t>
                      </a:r>
                      <a:endParaRPr sz="2000"/>
                    </a:p>
                  </a:txBody>
                  <a:tcPr marT="91425" marB="91425" marR="91425" marL="91425" anchor="ctr"/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DistilBERT + VIT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0.88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0.85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0.87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AlBERT + BEIT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0.56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0.50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0.53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2e22583be_0_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g242e22583be_0_24"/>
          <p:cNvSpPr txBox="1"/>
          <p:nvPr/>
        </p:nvSpPr>
        <p:spPr>
          <a:xfrm>
            <a:off x="428700" y="185725"/>
            <a:ext cx="1002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U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 ROC - 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BERT + VIT 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1" name="Google Shape;351;g242e22583b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00" y="1085150"/>
            <a:ext cx="9961050" cy="51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2e22583be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g242e22583be_0_0"/>
          <p:cNvSpPr txBox="1"/>
          <p:nvPr/>
        </p:nvSpPr>
        <p:spPr>
          <a:xfrm>
            <a:off x="428700" y="185725"/>
            <a:ext cx="995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U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 ROC - BERT + VIT (Epoch = 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5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)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9" name="Google Shape;359;g242e22583b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675" y="1074225"/>
            <a:ext cx="8949224" cy="49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2e22583be_0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242e22583be_0_10"/>
          <p:cNvSpPr txBox="1"/>
          <p:nvPr/>
        </p:nvSpPr>
        <p:spPr>
          <a:xfrm>
            <a:off x="428700" y="18572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U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 ROC - Al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BERT + VIT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67" name="Google Shape;367;g242e22583b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50" y="862825"/>
            <a:ext cx="9087599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e22583be_0_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242e22583be_0_17"/>
          <p:cNvSpPr txBox="1"/>
          <p:nvPr/>
        </p:nvSpPr>
        <p:spPr>
          <a:xfrm>
            <a:off x="428700" y="18572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U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 ROC - Distil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BERT + VIT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75" name="Google Shape;375;g242e22583b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075" y="984475"/>
            <a:ext cx="8657076" cy="5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2ecc92ca6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g242ecc92ca6_0_0"/>
          <p:cNvSpPr txBox="1"/>
          <p:nvPr/>
        </p:nvSpPr>
        <p:spPr>
          <a:xfrm>
            <a:off x="462774" y="790025"/>
            <a:ext cx="673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PROBLEM STATEMENT</a:t>
            </a:r>
            <a:endParaRPr b="1" sz="32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89" name="Google Shape;89;g242ecc92c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375" y="2032800"/>
            <a:ext cx="3546600" cy="3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242ecc92ca6_0_0"/>
          <p:cNvSpPr txBox="1"/>
          <p:nvPr/>
        </p:nvSpPr>
        <p:spPr>
          <a:xfrm>
            <a:off x="757750" y="1943700"/>
            <a:ext cx="7405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❏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To develop an automated system that can analyze tweets (Twitter posts) and determine whether a given post is derogatory or not. 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❏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To prepare a 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multimodal(Image + Text) and multilingual 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dataset with 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relevant</a:t>
            </a: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 twitter posts.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Char char="❏"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To propose an architectural pipeline that combines the image and text, process the data and classify them.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c364bf465bd883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g9c364bf465bd883_0"/>
          <p:cNvSpPr txBox="1"/>
          <p:nvPr/>
        </p:nvSpPr>
        <p:spPr>
          <a:xfrm>
            <a:off x="385775" y="189825"/>
            <a:ext cx="36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CONCLUSION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83" name="Google Shape;383;g9c364bf465bd883_0"/>
          <p:cNvSpPr txBox="1"/>
          <p:nvPr/>
        </p:nvSpPr>
        <p:spPr>
          <a:xfrm>
            <a:off x="385775" y="866925"/>
            <a:ext cx="96444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the work done till now, we found -</a:t>
            </a:r>
            <a:endParaRPr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Regarding observation, we observed that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BERT or DistilBERT combined with VIT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gave the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best results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VIT was replaced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by other image based transformer models,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results deteriorated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drastically. This shows that images have great significance in determining label of a post.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❏"/>
            </a:pPr>
            <a:r>
              <a:rPr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Accuracy, Precision, Recall can be improved using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size dataset.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Learning and decoding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 emojis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videos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more languages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can further improve the model.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c364bf465bd883_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g9c364bf465bd883_7"/>
          <p:cNvSpPr txBox="1"/>
          <p:nvPr/>
        </p:nvSpPr>
        <p:spPr>
          <a:xfrm>
            <a:off x="314325" y="314325"/>
            <a:ext cx="343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91" name="Google Shape;391;g9c364bf465bd883_7"/>
          <p:cNvSpPr txBox="1"/>
          <p:nvPr/>
        </p:nvSpPr>
        <p:spPr>
          <a:xfrm>
            <a:off x="391800" y="1206700"/>
            <a:ext cx="100491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Ullah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An algorithm and method for sentiment analysis using the text and emoticons from social media data.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Zhang et al.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Sentiment analysis of e-commerce text reviews based on sentiment dictionary.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Jitendra 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et al.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Sentiment analysis in textual, visual and multimodal inputs using recurrent neural networks.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Aria Naseri Karimvand et al.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Sentiment Analysis of Persian Instagram Post: a Multimodal Deep Learning Approach.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Sani Kamış et al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Evaluation of Deep Learning Techniques in Sentiment Analysis from Twitter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Vaswini et al. </a:t>
            </a:r>
            <a:r>
              <a:rPr lang="en-US" sz="1700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Attention is all you need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i="0" lang="en-US" sz="1700" cap="none" strike="noStrike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https://medium.com/@kalpeshmulye/image-captioning-using-hugging-face-vision-encoder-decoder-step-2-step-guide-part-1-495ecb05f0d5</a:t>
            </a:r>
            <a:endParaRPr i="0" sz="17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i="0" lang="en-US" sz="1700" cap="none" strike="noStrike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https://huggingface.co/blog/sentiment-analysis-python</a:t>
            </a:r>
            <a:endParaRPr i="0" sz="17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i="0" lang="en-US" sz="1700" cap="none" strike="noStrike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https://nanonets.com/blog/ocr-with-tesseract/</a:t>
            </a:r>
            <a:endParaRPr i="0" sz="17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❏"/>
            </a:pPr>
            <a:r>
              <a:rPr i="0" lang="en-US" sz="1700" cap="none" strike="noStrike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https://medium.com/@raman.shinde15/image-captioning-with-flickr8k-dataset-bleu-4bcba0b52926</a:t>
            </a:r>
            <a:endParaRPr i="0" sz="17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a2d66e0ab9_3_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g1a2d66e0ab9_3_13"/>
          <p:cNvSpPr txBox="1"/>
          <p:nvPr/>
        </p:nvSpPr>
        <p:spPr>
          <a:xfrm>
            <a:off x="1199375" y="1153250"/>
            <a:ext cx="9549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latin typeface="Arial Rounded"/>
                <a:ea typeface="Arial Rounded"/>
                <a:cs typeface="Arial Rounded"/>
                <a:sym typeface="Arial Rounded"/>
              </a:rPr>
              <a:t>THANK YOU!!</a:t>
            </a:r>
            <a:endParaRPr sz="150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c38c917ca_0_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1ac38c917ca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ac38c917ca_0_10"/>
          <p:cNvSpPr txBox="1"/>
          <p:nvPr/>
        </p:nvSpPr>
        <p:spPr>
          <a:xfrm>
            <a:off x="566150" y="450325"/>
            <a:ext cx="791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INTRODUCTION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99" name="Google Shape;99;g1ac38c917ca_0_10"/>
          <p:cNvSpPr txBox="1"/>
          <p:nvPr/>
        </p:nvSpPr>
        <p:spPr>
          <a:xfrm>
            <a:off x="498500" y="1177575"/>
            <a:ext cx="61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g1ac38c917c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6527" y="1740725"/>
            <a:ext cx="2518925" cy="207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ac38c917ca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4878" y="4073381"/>
            <a:ext cx="3222225" cy="2144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ac38c917ca_0_10"/>
          <p:cNvSpPr txBox="1"/>
          <p:nvPr/>
        </p:nvSpPr>
        <p:spPr>
          <a:xfrm>
            <a:off x="498500" y="1577775"/>
            <a:ext cx="77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1ac38c917ca_0_10"/>
          <p:cNvSpPr txBox="1"/>
          <p:nvPr/>
        </p:nvSpPr>
        <p:spPr>
          <a:xfrm>
            <a:off x="566150" y="1414325"/>
            <a:ext cx="77607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platforms have become essentials of our daily routine and twitter is one of them.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witter posts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need to be analysed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checked whether derogatory or not.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Multimodal(image &amp; text), Multilingual(English+ Hindi) approach has to be used as twitter data contains both image and text.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There is scarcity of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that contains recent twitter data in required format.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Deep Learning frameworks based on Transformer models can be used to prepare the solution.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c4116d07d_0_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g1ac4116d07d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1ac4116d07d_0_1"/>
          <p:cNvSpPr txBox="1"/>
          <p:nvPr/>
        </p:nvSpPr>
        <p:spPr>
          <a:xfrm>
            <a:off x="498500" y="54217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BJECTIVE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12" name="Google Shape;112;g1ac4116d07d_0_1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g1ac4116d07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8550" y="1848784"/>
            <a:ext cx="3211725" cy="32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ac4116d07d_0_1"/>
          <p:cNvSpPr txBox="1"/>
          <p:nvPr/>
        </p:nvSpPr>
        <p:spPr>
          <a:xfrm>
            <a:off x="600225" y="1361250"/>
            <a:ext cx="6511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identify whether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post is derogatory or not </a:t>
            </a:r>
            <a:r>
              <a:rPr i="0" lang="en-US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context</a:t>
            </a:r>
            <a:r>
              <a:rPr i="0" lang="en-US" sz="20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escalating malicious conduct on social media.</a:t>
            </a:r>
            <a:endParaRPr i="0" sz="20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Most State of the Art 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focus on text or image separately.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new dataset has to be prepared that can be used for twitter sentiment analysis.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Previous textual work to be enhanced by combining both image and texts i.e, in a multimodal fashion.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32c628381_0_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2432c628381_0_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432c628381_0_12"/>
          <p:cNvSpPr txBox="1"/>
          <p:nvPr/>
        </p:nvSpPr>
        <p:spPr>
          <a:xfrm>
            <a:off x="498500" y="54217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PREVIOUS SEMESTER WORK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3" name="Google Shape;123;g2432c628381_0_12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g2432c628381_0_12"/>
          <p:cNvSpPr txBox="1"/>
          <p:nvPr/>
        </p:nvSpPr>
        <p:spPr>
          <a:xfrm>
            <a:off x="600225" y="1361250"/>
            <a:ext cx="651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2432c628381_0_12"/>
          <p:cNvSpPr txBox="1"/>
          <p:nvPr/>
        </p:nvSpPr>
        <p:spPr>
          <a:xfrm>
            <a:off x="600225" y="1536750"/>
            <a:ext cx="65817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Survey to understand what works had been done in the field of sentiment analysis.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Preliminary Dataset to do sentiment analysis.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Purely text based architecture to carry out sentiment analysis experiments.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Comparison of Transformer networks with CNN,LSTM in context with the results obtained.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g2432c62838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350" y="1929000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504deb715_6_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24504deb715_6_1"/>
          <p:cNvSpPr txBox="1"/>
          <p:nvPr/>
        </p:nvSpPr>
        <p:spPr>
          <a:xfrm>
            <a:off x="108000" y="128475"/>
            <a:ext cx="1185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RESULTS FROM PREVIOUS SEMESTER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aphicFrame>
        <p:nvGraphicFramePr>
          <p:cNvPr id="134" name="Google Shape;134;g24504deb715_6_1"/>
          <p:cNvGraphicFramePr/>
          <p:nvPr/>
        </p:nvGraphicFramePr>
        <p:xfrm>
          <a:off x="952500" y="196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{31B65E85-B548-49F2-8A6E-7EF36099A8AC}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Accuracy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Precision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Recall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F1 Score</a:t>
                      </a:r>
                      <a:endParaRPr b="1" sz="2000"/>
                    </a:p>
                  </a:txBody>
                  <a:tcPr marT="91425" marB="91425" marR="91425" marL="91425" anchor="ctr"/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BERT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0.71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0.71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0.71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AlBERT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0.73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0.69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0.68</a:t>
                      </a:r>
                      <a:endParaRPr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0.69</a:t>
                      </a:r>
                      <a:endParaRPr sz="2000"/>
                    </a:p>
                  </a:txBody>
                  <a:tcPr marT="91425" marB="91425" marR="91425" marL="91425" anchor="ctr"/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DistilBERT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0.65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0.65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0.65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</a:tr>
              <a:tr h="74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LSTM</a:t>
                      </a:r>
                      <a:endParaRPr b="1" sz="2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0.62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0.46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0.50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0.53</a:t>
                      </a:r>
                      <a:endParaRPr sz="2000"/>
                    </a:p>
                  </a:txBody>
                  <a:tcPr marT="91425" marB="91425" marR="91425" marL="91425" anchor="ctr">
                    <a:solidFill>
                      <a:srgbClr val="FFB3B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2d66e0ab9_1_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g1a2d66e0ab9_1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a2d66e0ab9_1_1"/>
          <p:cNvSpPr txBox="1"/>
          <p:nvPr/>
        </p:nvSpPr>
        <p:spPr>
          <a:xfrm>
            <a:off x="470275" y="305500"/>
            <a:ext cx="790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RELATED WORK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43" name="Google Shape;143;g1a2d66e0ab9_1_1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4" name="Google Shape;144;g1a2d66e0ab9_1_1"/>
          <p:cNvGraphicFramePr/>
          <p:nvPr/>
        </p:nvGraphicFramePr>
        <p:xfrm>
          <a:off x="808400" y="98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{31B65E85-B548-49F2-8A6E-7EF36099A8AC}</a:tableStyleId>
              </a:tblPr>
              <a:tblGrid>
                <a:gridCol w="2116125"/>
                <a:gridCol w="4451175"/>
                <a:gridCol w="4185350"/>
              </a:tblGrid>
              <a:tr h="8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 NAME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CONTRIBUTION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D3FF9B"/>
                    </a:solidFill>
                  </a:tcPr>
                </a:tc>
              </a:tr>
              <a:tr h="72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Ullah MA, Syeda M, Begum SA, Dipa NS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 algorithm and method for sentiment analysis using the text and emoticons from social media data.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Textual analysis using machine learning and deep learning algorithms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Zhang Y, Sun J, Meng L, Liu Y.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 analysis of e-commerce text reviews based on sentiment dictionary.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Improved the accuracy of the textual analysis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Jitendra V. Tembhurne1 &amp; Tausif Diwan1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 analysis in textual, visual and multimodal inputs using recurrent neural networks.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Earliest works on multimodal datasets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9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Aria Naseri Karimvand, Reza Salehi Chegeni, Mohammad Ehsan Basiri , Shahla Nemati .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 analysis in textual, visual and multimodal inputs using recurrent neural networks. 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Worked on neural networks and </a:t>
                      </a: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further</a:t>
                      </a: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improved the accuracy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Sani Kamış , Dionysis Goularas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Evaluation of Deep Learning Techniques in Sentiment Analysis from Twitter Data.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Employed deep learning approaches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2d66e0ab9_4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1a2d66e0ab9_4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g1a2d66e0ab9_4_0"/>
          <p:cNvSpPr txBox="1"/>
          <p:nvPr/>
        </p:nvSpPr>
        <p:spPr>
          <a:xfrm>
            <a:off x="428700" y="185725"/>
            <a:ext cx="822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P</a:t>
            </a:r>
            <a:r>
              <a:rPr b="1" lang="en-US" sz="3200">
                <a:latin typeface="Arial Rounded"/>
                <a:ea typeface="Arial Rounded"/>
                <a:cs typeface="Arial Rounded"/>
                <a:sym typeface="Arial Rounded"/>
              </a:rPr>
              <a:t>ROPOSED WORK</a:t>
            </a:r>
            <a:endParaRPr b="1" i="0" sz="3200" u="none" cap="none" strike="noStrik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53" name="Google Shape;153;g1a2d66e0ab9_4_0"/>
          <p:cNvSpPr txBox="1"/>
          <p:nvPr/>
        </p:nvSpPr>
        <p:spPr>
          <a:xfrm>
            <a:off x="808400" y="1460525"/>
            <a:ext cx="6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g1a2d66e0ab9_4_0"/>
          <p:cNvSpPr txBox="1"/>
          <p:nvPr/>
        </p:nvSpPr>
        <p:spPr>
          <a:xfrm>
            <a:off x="428700" y="976100"/>
            <a:ext cx="108678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Dataset Preparation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 -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Consider a post derogatory or not based on 4 categories namely - Profane, Targeted Insult, Sentiment and Hate Speech.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Manually determine the classes for each post. </a:t>
            </a:r>
            <a:endParaRPr b="1" sz="17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Scraping</a:t>
            </a:r>
            <a:r>
              <a:rPr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Scrape data from twitter to prepare a dataset consisting of multilingual posts - posts in Hindi, English and Bengali.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Each post can contain an image and text entity.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</a:t>
            </a: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Caption and Image OCR</a:t>
            </a: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Use the post image to extract text OCR as well image caption, and push them into our dataset.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r>
              <a:rPr b="1"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 u="sng">
                <a:latin typeface="Times New Roman"/>
                <a:ea typeface="Times New Roman"/>
                <a:cs typeface="Times New Roman"/>
                <a:sym typeface="Times New Roman"/>
              </a:rPr>
              <a:t>Model Architechture-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Feed the text and image instance to classify the post.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</a:t>
            </a:r>
            <a:r>
              <a:rPr b="1" lang="en-US" sz="1700" u="sng">
                <a:latin typeface="Times New Roman"/>
                <a:ea typeface="Times New Roman"/>
                <a:cs typeface="Times New Roman"/>
                <a:sym typeface="Times New Roman"/>
              </a:rPr>
              <a:t> the</a:t>
            </a: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r>
              <a:rPr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newly created dataset to train our model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unknown data</a:t>
            </a:r>
            <a:r>
              <a:rPr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Use our model to </a:t>
            </a:r>
            <a:r>
              <a:rPr i="0" lang="en-US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categorize the nature of unknown data, and label them as </a:t>
            </a: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derogatory or not.</a:t>
            </a:r>
            <a:endParaRPr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2020-08-17T11:01:40Z</dcterms:created>
  <dc:creator>Ananya</dc:creator>
</cp:coreProperties>
</file>